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4" r:id="rId1"/>
  </p:sldMasterIdLst>
  <p:notesMasterIdLst>
    <p:notesMasterId r:id="rId11"/>
  </p:notesMasterIdLst>
  <p:sldIdLst>
    <p:sldId id="297" r:id="rId2"/>
    <p:sldId id="256" r:id="rId3"/>
    <p:sldId id="307" r:id="rId4"/>
    <p:sldId id="308" r:id="rId5"/>
    <p:sldId id="310" r:id="rId6"/>
    <p:sldId id="311" r:id="rId7"/>
    <p:sldId id="309" r:id="rId8"/>
    <p:sldId id="306" r:id="rId9"/>
    <p:sldId id="31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09488B-094D-4E4E-A4B9-C06A8D243834}" type="datetimeFigureOut">
              <a:rPr lang="hr-HR" smtClean="0"/>
              <a:pPr/>
              <a:t>6.9.2022.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A812CB-8D3C-45D7-B60A-C9BE81545037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904171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71" r:id="rId7"/>
    <p:sldLayoutId id="2147484172" r:id="rId8"/>
    <p:sldLayoutId id="2147484173" r:id="rId9"/>
    <p:sldLayoutId id="2147484174" r:id="rId10"/>
    <p:sldLayoutId id="21474841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dnaslov 1"/>
          <p:cNvSpPr>
            <a:spLocks noGrp="1"/>
          </p:cNvSpPr>
          <p:nvPr>
            <p:ph type="subTitle" idx="1"/>
          </p:nvPr>
        </p:nvSpPr>
        <p:spPr>
          <a:xfrm>
            <a:off x="1371600" y="3276600"/>
            <a:ext cx="6400800" cy="2438400"/>
          </a:xfrm>
        </p:spPr>
        <p:txBody>
          <a:bodyPr>
            <a:normAutofit/>
          </a:bodyPr>
          <a:lstStyle/>
          <a:p>
            <a:r>
              <a:rPr lang="hr-HR" sz="3600" dirty="0">
                <a:latin typeface="+mj-lt"/>
                <a:cs typeface="Times New Roman" panose="02020603050405020304" pitchFamily="18" charset="0"/>
              </a:rPr>
              <a:t>PREVENTIVNI</a:t>
            </a:r>
          </a:p>
          <a:p>
            <a:r>
              <a:rPr lang="hr-HR" sz="3600" dirty="0">
                <a:latin typeface="+mj-lt"/>
                <a:cs typeface="Times New Roman" panose="02020603050405020304" pitchFamily="18" charset="0"/>
              </a:rPr>
              <a:t>PROGRAMI 2022./23.</a:t>
            </a:r>
            <a:endParaRPr lang="hr-HR" sz="2400" dirty="0">
              <a:latin typeface="+mj-lt"/>
              <a:cs typeface="Times New Roman" panose="02020603050405020304" pitchFamily="18" charset="0"/>
            </a:endParaRPr>
          </a:p>
          <a:p>
            <a:endParaRPr lang="hr-HR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Naslov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hr-HR" sz="3200" dirty="0">
                <a:latin typeface="+mn-lt"/>
                <a:cs typeface="Times New Roman" panose="02020603050405020304" pitchFamily="18" charset="0"/>
              </a:rPr>
              <a:t>OŠ STJEPANA RADIĆA BIBINJE </a:t>
            </a:r>
          </a:p>
        </p:txBody>
      </p:sp>
    </p:spTree>
    <p:extLst>
      <p:ext uri="{BB962C8B-B14F-4D97-AF65-F5344CB8AC3E}">
        <p14:creationId xmlns:p14="http://schemas.microsoft.com/office/powerpoint/2010/main" val="385908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09600"/>
            <a:ext cx="7467600" cy="1828800"/>
          </a:xfrm>
        </p:spPr>
        <p:txBody>
          <a:bodyPr>
            <a:noAutofit/>
          </a:bodyPr>
          <a:lstStyle/>
          <a:p>
            <a:r>
              <a:rPr lang="hr-HR" sz="4000" b="1" dirty="0"/>
              <a:t>Program</a:t>
            </a:r>
            <a:br>
              <a:rPr lang="hr-HR" sz="4000" dirty="0"/>
            </a:br>
            <a:r>
              <a:rPr lang="hr-HR" sz="4000" dirty="0"/>
              <a:t>„</a:t>
            </a:r>
            <a:r>
              <a:rPr lang="hr-HR" sz="4000" b="1" dirty="0"/>
              <a:t>Za sigurno i poticajno okruženje u školama“ </a:t>
            </a:r>
            <a:endParaRPr lang="hr-HR" sz="4000" dirty="0"/>
          </a:p>
        </p:txBody>
      </p:sp>
      <p:pic>
        <p:nvPicPr>
          <p:cNvPr id="1026" name="Picture 2" descr="C:\Documents and Settings\Korisnik\My Documents\UNICEF_2011_2012\UNICEF_2011_20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2895600"/>
            <a:ext cx="3852747" cy="32237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8712548-2EAA-40EE-B2FC-CC06670B3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AKTIVNOSTI ZA OVU ŠKOLSKU GODINU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B1CA970C-E55F-4C35-81D8-857E524664D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r-HR" sz="2000" b="1" dirty="0">
                <a:ea typeface="Calibri" pitchFamily="34" charset="0"/>
                <a:cs typeface="TTE13162C8t00" charset="-18"/>
              </a:rPr>
              <a:t>Na početku školske godine (kroz mjesec listopad) donijeti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hr-HR" sz="2000" b="1" dirty="0">
                <a:ea typeface="Calibri" pitchFamily="34" charset="0"/>
                <a:cs typeface="TTE13162C8t00" charset="-18"/>
              </a:rPr>
              <a:t> razredne vrijednosti, pravila i posljedice za ovu školsku godinu, na razini svakog razrednog odjeljenja, te ih objediniti u školske vrijednosti, pravila i posljedice.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000" b="1" dirty="0">
                <a:ea typeface="Calibri" pitchFamily="34" charset="0"/>
                <a:cs typeface="TTE13162C8t00" charset="-18"/>
              </a:rPr>
              <a:t>Izraditi plakat s razrednim vrijednostima, pravilima i posljedicama, te istaknuti na vidno mjesto u učionici.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000" b="1" dirty="0">
                <a:ea typeface="Calibri" pitchFamily="34" charset="0"/>
                <a:cs typeface="TTE13162C8t00" charset="-18"/>
              </a:rPr>
              <a:t>Na roditeljskom sastanku upoznati roditelje s razrednim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r-HR" sz="2000" b="1" dirty="0">
                <a:ea typeface="Calibri" pitchFamily="34" charset="0"/>
                <a:cs typeface="TTE13162C8t00" charset="-18"/>
              </a:rPr>
              <a:t> vrijednostima,   pravilima i posljedicama koje ste dogovorili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hr-HR" sz="2000" b="1" dirty="0">
                <a:ea typeface="Calibri" pitchFamily="34" charset="0"/>
                <a:cs typeface="TTE13162C8t00" charset="-18"/>
              </a:rPr>
              <a:t> s učenicima.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hr-HR" sz="2000" b="1" dirty="0">
                <a:ea typeface="Calibri" pitchFamily="34" charset="0"/>
                <a:cs typeface="TTE13162C8t00" charset="-18"/>
              </a:rPr>
              <a:t>Na početku školske godine upoznati učenike s pedagoškim mjerama  koje su sastavni dio Statuta škole, a roditelje uputiti na web stranicu škole gdje to mogu pročitati.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hr-HR" sz="2000" b="1" dirty="0">
                <a:ea typeface="Calibri" pitchFamily="34" charset="0"/>
                <a:cs typeface="TTE13162C8t00" charset="-18"/>
              </a:rPr>
              <a:t>Na satovima razrednika provesti  radionice s temom prevencije nasilja.</a:t>
            </a:r>
            <a:r>
              <a:rPr lang="hr-HR" sz="2000" b="1" dirty="0"/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hr-HR" sz="3200" dirty="0">
              <a:ea typeface="Calibri" pitchFamily="34" charset="0"/>
              <a:cs typeface="TTE13162C8t00" charset="-18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hr-HR" sz="2000" b="1" dirty="0">
              <a:ea typeface="Calibri" pitchFamily="34" charset="0"/>
              <a:cs typeface="TTE13162C8t00" charset="-18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hr-HR" sz="2000" dirty="0"/>
          </a:p>
        </p:txBody>
      </p:sp>
    </p:spTree>
    <p:extLst>
      <p:ext uri="{BB962C8B-B14F-4D97-AF65-F5344CB8AC3E}">
        <p14:creationId xmlns:p14="http://schemas.microsoft.com/office/powerpoint/2010/main" val="3138220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B43FBBA-816B-4970-983E-9F65E7F67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1"/>
                </a:solidFill>
              </a:rPr>
              <a:t>TRENING ŽIVOTNIH VJEŠTINA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1C65DCA-CCFD-46A4-AC0B-B2591E4984D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sz="2800" dirty="0"/>
              <a:t>Od 2010.g. (uključeno 36 škola).</a:t>
            </a:r>
          </a:p>
          <a:p>
            <a:r>
              <a:rPr lang="hr-HR" sz="2800" dirty="0"/>
              <a:t>Trening životnih vještina" provodi se kao serija od  8 radionica za učenike trećih  i 9 radionica za učenike četvrtih razreda.</a:t>
            </a:r>
          </a:p>
          <a:p>
            <a:endParaRPr lang="hr-HR" sz="2800" dirty="0"/>
          </a:p>
          <a:p>
            <a:r>
              <a:rPr lang="hr-HR" sz="2800" dirty="0"/>
              <a:t>Nositelj programa je Zavod za javno zdravstvo Zadar, Služba za prevenciju, izvanbolničko liječenje ovisnosti i mentalno zdravlje.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7064865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1C4B9BD-753F-4189-BB23-04EAA7299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1"/>
                </a:solidFill>
              </a:rPr>
              <a:t>Razvoj vještina za adolescenciju 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B03D82E-B740-4862-833E-3DDA64A0B76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U 6.B razredu nastavljamo s programom „Vještine za adolescenciju” međunarodne udruge </a:t>
            </a:r>
            <a:r>
              <a:rPr lang="hr-HR" dirty="0" err="1"/>
              <a:t>Lions</a:t>
            </a:r>
            <a:r>
              <a:rPr lang="hr-HR" dirty="0"/>
              <a:t> kluba u suradnji s Uredom ujedinjenih naroda za prevenciju droge i kriminaliteta (UNODC). Razrednica će i ovu </a:t>
            </a:r>
            <a:r>
              <a:rPr lang="hr-HR" dirty="0" err="1"/>
              <a:t>šk.god</a:t>
            </a:r>
            <a:r>
              <a:rPr lang="hr-HR" dirty="0"/>
              <a:t>. na satu razrednika provesti određene radionice.</a:t>
            </a:r>
          </a:p>
        </p:txBody>
      </p:sp>
    </p:spTree>
    <p:extLst>
      <p:ext uri="{BB962C8B-B14F-4D97-AF65-F5344CB8AC3E}">
        <p14:creationId xmlns:p14="http://schemas.microsoft.com/office/powerpoint/2010/main" val="3275908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89EC31E-C156-4397-8282-9154D5232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1"/>
                </a:solidFill>
              </a:rPr>
              <a:t>ZDRAV ZA PET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1D1C04A-FBBA-46DA-975F-42EAEC92E8B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/>
              <a:t>Vršnjačko nasilje (radionica za 5.r)</a:t>
            </a:r>
          </a:p>
          <a:p>
            <a:r>
              <a:rPr lang="hr-HR" dirty="0"/>
              <a:t>Sigurno ponašanje djece na internetu (7. r.-predavanje za roditelje na tu temu od  djelatnika Volonterskog centra Zadar)</a:t>
            </a:r>
          </a:p>
          <a:p>
            <a:r>
              <a:rPr lang="hr-HR" dirty="0"/>
              <a:t>Nula promila (8.r)</a:t>
            </a:r>
          </a:p>
          <a:p>
            <a:r>
              <a:rPr lang="hr-HR" sz="2800" dirty="0"/>
              <a:t>Živim život bez nasilja; PU zadarska (predstava za 7.r) ?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r>
              <a:rPr lang="hr-HR" dirty="0"/>
              <a:t> Provode ZZJZ- Služba za mentalno zdravlje i prevenciju ovisnosti i PU Zadarska</a:t>
            </a:r>
          </a:p>
        </p:txBody>
      </p:sp>
    </p:spTree>
    <p:extLst>
      <p:ext uri="{BB962C8B-B14F-4D97-AF65-F5344CB8AC3E}">
        <p14:creationId xmlns:p14="http://schemas.microsoft.com/office/powerpoint/2010/main" val="1245849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83B799-A3A3-4A0F-B252-401889EF4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" y="304800"/>
            <a:ext cx="8503920" cy="1066800"/>
          </a:xfrm>
        </p:spPr>
        <p:txBody>
          <a:bodyPr>
            <a:normAutofit fontScale="90000"/>
          </a:bodyPr>
          <a:lstStyle/>
          <a:p>
            <a:br>
              <a:rPr lang="hr-HR" dirty="0">
                <a:solidFill>
                  <a:schemeClr val="accent1"/>
                </a:solidFill>
              </a:rPr>
            </a:br>
            <a:br>
              <a:rPr lang="hr-HR" dirty="0">
                <a:solidFill>
                  <a:schemeClr val="accent1"/>
                </a:solidFill>
              </a:rPr>
            </a:br>
            <a:r>
              <a:rPr lang="hr-HR" dirty="0">
                <a:solidFill>
                  <a:schemeClr val="accent1"/>
                </a:solidFill>
              </a:rPr>
              <a:t>CAP PROGRAM </a:t>
            </a:r>
            <a:br>
              <a:rPr lang="hr-HR" dirty="0">
                <a:solidFill>
                  <a:schemeClr val="accent1"/>
                </a:solidFill>
              </a:rPr>
            </a:br>
            <a:endParaRPr lang="hr-HR" dirty="0">
              <a:solidFill>
                <a:schemeClr val="accent1"/>
              </a:solidFill>
            </a:endParaRP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7ECBF42-D9E7-49EE-8FCC-9FEEDF7E336A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301752" y="1905000"/>
            <a:ext cx="8503920" cy="4343400"/>
          </a:xfrm>
        </p:spPr>
        <p:txBody>
          <a:bodyPr/>
          <a:lstStyle/>
          <a:p>
            <a:r>
              <a:rPr lang="hr-HR" dirty="0" err="1"/>
              <a:t>Child</a:t>
            </a:r>
            <a:r>
              <a:rPr lang="hr-HR" dirty="0"/>
              <a:t> </a:t>
            </a:r>
            <a:r>
              <a:rPr lang="hr-HR" dirty="0" err="1"/>
              <a:t>Assaulth</a:t>
            </a:r>
            <a:r>
              <a:rPr lang="hr-HR" dirty="0"/>
              <a:t> </a:t>
            </a:r>
            <a:r>
              <a:rPr lang="hr-HR" dirty="0" err="1"/>
              <a:t>Prevention</a:t>
            </a:r>
            <a:r>
              <a:rPr lang="hr-HR" dirty="0"/>
              <a:t> </a:t>
            </a:r>
          </a:p>
          <a:p>
            <a:pPr marL="0" indent="0">
              <a:buNone/>
            </a:pPr>
            <a:r>
              <a:rPr lang="hr-HR" dirty="0"/>
              <a:t>   (prevencija napada na djecu)</a:t>
            </a:r>
          </a:p>
          <a:p>
            <a:r>
              <a:rPr lang="hr-HR" dirty="0"/>
              <a:t>CAP program prevencije zlostavljanja djece provoditi će se u četvrtim razredima.</a:t>
            </a:r>
          </a:p>
          <a:p>
            <a:r>
              <a:rPr lang="hr-HR" dirty="0"/>
              <a:t>Udruga roditelja Korak po korak je Regionalni trening centar ICAP-a ( International </a:t>
            </a:r>
            <a:r>
              <a:rPr lang="hr-HR" dirty="0" err="1"/>
              <a:t>Center</a:t>
            </a:r>
            <a:r>
              <a:rPr lang="hr-HR" dirty="0"/>
              <a:t> for </a:t>
            </a:r>
            <a:r>
              <a:rPr lang="hr-HR" dirty="0" err="1"/>
              <a:t>Assault</a:t>
            </a:r>
            <a:r>
              <a:rPr lang="hr-HR" dirty="0"/>
              <a:t> </a:t>
            </a:r>
            <a:r>
              <a:rPr lang="hr-HR" dirty="0" err="1"/>
              <a:t>Prevention</a:t>
            </a:r>
            <a:r>
              <a:rPr lang="hr-HR" dirty="0"/>
              <a:t>-ICAP ) za Hrvatsku.</a:t>
            </a:r>
          </a:p>
        </p:txBody>
      </p:sp>
    </p:spTree>
    <p:extLst>
      <p:ext uri="{BB962C8B-B14F-4D97-AF65-F5344CB8AC3E}">
        <p14:creationId xmlns:p14="http://schemas.microsoft.com/office/powerpoint/2010/main" val="2358369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522E7B2-BDE0-471A-BB5D-73F885E0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>
                <a:solidFill>
                  <a:schemeClr val="accent1"/>
                </a:solidFill>
              </a:rPr>
              <a:t>ULOGA STRUČNOG SURADNIKA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14C90F-D633-4EB9-813A-0E979F32925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a-IN" dirty="0">
                <a:cs typeface="Arial"/>
              </a:rPr>
              <a:t>Pomaže učiteljima razumijeti učenike i njihova ponašanja i predlaže načine odgojnog postupanja i vođenja učenika</a:t>
            </a:r>
            <a:r>
              <a:rPr lang="hr-HR" dirty="0">
                <a:cs typeface="Arial"/>
              </a:rPr>
              <a:t>.</a:t>
            </a:r>
            <a:endParaRPr lang="ta-IN" dirty="0">
              <a:cs typeface="Arial"/>
            </a:endParaRPr>
          </a:p>
          <a:p>
            <a:r>
              <a:rPr lang="hr-HR" dirty="0">
                <a:cs typeface="Arial"/>
              </a:rPr>
              <a:t>Sa</a:t>
            </a:r>
            <a:r>
              <a:rPr lang="ta-IN" dirty="0">
                <a:cs typeface="Arial"/>
              </a:rPr>
              <a:t>vjetuje roditelje o odgojnom postupanju i poučava ih roditeljskim  vještinama</a:t>
            </a:r>
            <a:r>
              <a:rPr lang="hr-HR" dirty="0">
                <a:cs typeface="Arial"/>
              </a:rPr>
              <a:t>.</a:t>
            </a:r>
            <a:endParaRPr lang="ta-IN" dirty="0">
              <a:cs typeface="Arial"/>
            </a:endParaRPr>
          </a:p>
          <a:p>
            <a:r>
              <a:rPr lang="ta-IN" dirty="0">
                <a:cs typeface="Arial"/>
              </a:rPr>
              <a:t>Surađuje s vanjskim stručnjacima prilikom provedbe preventivnih programa</a:t>
            </a:r>
            <a:r>
              <a:rPr lang="hr-HR" dirty="0">
                <a:cs typeface="Arial"/>
              </a:rPr>
              <a:t>.</a:t>
            </a:r>
            <a:endParaRPr lang="ta-IN" dirty="0">
              <a:cs typeface="Arial"/>
            </a:endParaRPr>
          </a:p>
          <a:p>
            <a:r>
              <a:rPr lang="ta-IN" dirty="0">
                <a:solidFill>
                  <a:srgbClr val="10253F"/>
                </a:solidFill>
              </a:rPr>
              <a:t>Osigurava </a:t>
            </a:r>
            <a:r>
              <a:rPr lang="hr-HR" dirty="0">
                <a:solidFill>
                  <a:srgbClr val="10253F"/>
                </a:solidFill>
              </a:rPr>
              <a:t>stalnu podršku </a:t>
            </a:r>
            <a:r>
              <a:rPr lang="ta-IN" dirty="0">
                <a:solidFill>
                  <a:srgbClr val="10253F"/>
                </a:solidFill>
              </a:rPr>
              <a:t>tijekom provođenja programa</a:t>
            </a:r>
            <a:r>
              <a:rPr lang="hr-HR" dirty="0">
                <a:solidFill>
                  <a:srgbClr val="10253F"/>
                </a:solidFill>
              </a:rPr>
              <a:t>.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19912005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25B38C1-B557-4742-8B0E-F5978ECA5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32" y="0"/>
            <a:ext cx="8503920" cy="1066800"/>
          </a:xfrm>
        </p:spPr>
        <p:txBody>
          <a:bodyPr>
            <a:normAutofit fontScale="90000"/>
          </a:bodyPr>
          <a:lstStyle/>
          <a:p>
            <a:br>
              <a:rPr lang="hr-HR" dirty="0"/>
            </a:br>
            <a:br>
              <a:rPr lang="hr-HR" dirty="0"/>
            </a:br>
            <a:r>
              <a:rPr lang="hr-HR" dirty="0">
                <a:solidFill>
                  <a:schemeClr val="accent1"/>
                </a:solidFill>
              </a:rPr>
              <a:t>Razina selektivne prevencije koje provode UČITELJI I RAZREDNICI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F0343CB-A339-4C3C-B289-85F42911A2E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/>
              <a:t>Rano uočavanje pojedinaca koji su u riziku više od prosjeka.</a:t>
            </a:r>
          </a:p>
          <a:p>
            <a:r>
              <a:rPr lang="hr-HR" dirty="0"/>
              <a:t>Razred kao terapijska zajednica.</a:t>
            </a:r>
          </a:p>
          <a:p>
            <a:pPr marL="0" indent="0">
              <a:buNone/>
            </a:pPr>
            <a:r>
              <a:rPr lang="hr-HR" dirty="0"/>
              <a:t>    Uključivanje učenika u grupu produženog boravka, empatija i podrška razreda učeniku u riziku.  Provode ga učenici na inicijativu razrednika.</a:t>
            </a:r>
          </a:p>
          <a:p>
            <a:r>
              <a:rPr lang="hr-HR" dirty="0"/>
              <a:t>Diskretni personalni zaštitni postupak – provode odrasli (razrednik, predmetni učitelji i stručno razvojna služba).</a:t>
            </a:r>
          </a:p>
        </p:txBody>
      </p:sp>
    </p:spTree>
    <p:extLst>
      <p:ext uri="{BB962C8B-B14F-4D97-AF65-F5344CB8AC3E}">
        <p14:creationId xmlns:p14="http://schemas.microsoft.com/office/powerpoint/2010/main" val="42306944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713</TotalTime>
  <Words>450</Words>
  <Application>Microsoft Office PowerPoint</Application>
  <PresentationFormat>Prikaz na zaslonu (4:3)</PresentationFormat>
  <Paragraphs>44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8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8" baseType="lpstr">
      <vt:lpstr>Arial</vt:lpstr>
      <vt:lpstr>Calibri</vt:lpstr>
      <vt:lpstr>Georgia</vt:lpstr>
      <vt:lpstr>Latha</vt:lpstr>
      <vt:lpstr>Times New Roman</vt:lpstr>
      <vt:lpstr>TTE13162C8t00</vt:lpstr>
      <vt:lpstr>Wingdings</vt:lpstr>
      <vt:lpstr>Wingdings 2</vt:lpstr>
      <vt:lpstr>Civic</vt:lpstr>
      <vt:lpstr>OŠ STJEPANA RADIĆA BIBINJE </vt:lpstr>
      <vt:lpstr>Program „Za sigurno i poticajno okruženje u školama“ </vt:lpstr>
      <vt:lpstr>AKTIVNOSTI ZA OVU ŠKOLSKU GODINU</vt:lpstr>
      <vt:lpstr>TRENING ŽIVOTNIH VJEŠTINA</vt:lpstr>
      <vt:lpstr>Razvoj vještina za adolescenciju  </vt:lpstr>
      <vt:lpstr>ZDRAV ZA PET</vt:lpstr>
      <vt:lpstr>  CAP PROGRAM  </vt:lpstr>
      <vt:lpstr>ULOGA STRUČNOG SURADNIKA</vt:lpstr>
      <vt:lpstr>  Razina selektivne prevencije koje provode UČITELJI I RAZREDNICI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Korisnik</cp:lastModifiedBy>
  <cp:revision>92</cp:revision>
  <dcterms:created xsi:type="dcterms:W3CDTF">2006-08-16T00:00:00Z</dcterms:created>
  <dcterms:modified xsi:type="dcterms:W3CDTF">2022-09-06T08:46:53Z</dcterms:modified>
</cp:coreProperties>
</file>